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7" r:id="rId3"/>
    <p:sldId id="268" r:id="rId4"/>
    <p:sldId id="274" r:id="rId5"/>
    <p:sldId id="270" r:id="rId6"/>
    <p:sldId id="257" r:id="rId7"/>
    <p:sldId id="266" r:id="rId8"/>
    <p:sldId id="265" r:id="rId9"/>
    <p:sldId id="275" r:id="rId10"/>
    <p:sldId id="272" r:id="rId11"/>
    <p:sldId id="292" r:id="rId12"/>
    <p:sldId id="271" r:id="rId13"/>
    <p:sldId id="264" r:id="rId14"/>
    <p:sldId id="273" r:id="rId15"/>
    <p:sldId id="258" r:id="rId16"/>
    <p:sldId id="276" r:id="rId17"/>
    <p:sldId id="281" r:id="rId18"/>
    <p:sldId id="282" r:id="rId19"/>
    <p:sldId id="280" r:id="rId20"/>
    <p:sldId id="283" r:id="rId21"/>
    <p:sldId id="284" r:id="rId22"/>
    <p:sldId id="279" r:id="rId23"/>
    <p:sldId id="285" r:id="rId24"/>
    <p:sldId id="286" r:id="rId25"/>
    <p:sldId id="278" r:id="rId26"/>
    <p:sldId id="287" r:id="rId27"/>
    <p:sldId id="288" r:id="rId28"/>
    <p:sldId id="277" r:id="rId29"/>
    <p:sldId id="289" r:id="rId30"/>
    <p:sldId id="290"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897"/>
  </p:normalViewPr>
  <p:slideViewPr>
    <p:cSldViewPr snapToGrid="0" snapToObjects="1">
      <p:cViewPr varScale="1">
        <p:scale>
          <a:sx n="81" d="100"/>
          <a:sy n="81" d="100"/>
        </p:scale>
        <p:origin x="96"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AA3572-1EBB-FC48-B4FF-DFFE9E4D1257}"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76709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A3572-1EBB-FC48-B4FF-DFFE9E4D1257}"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280438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A3572-1EBB-FC48-B4FF-DFFE9E4D1257}"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295060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A3572-1EBB-FC48-B4FF-DFFE9E4D1257}"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267523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A3572-1EBB-FC48-B4FF-DFFE9E4D1257}"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25857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AA3572-1EBB-FC48-B4FF-DFFE9E4D1257}"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249119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AA3572-1EBB-FC48-B4FF-DFFE9E4D1257}"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295664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AA3572-1EBB-FC48-B4FF-DFFE9E4D1257}"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24310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A3572-1EBB-FC48-B4FF-DFFE9E4D1257}"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109437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A3572-1EBB-FC48-B4FF-DFFE9E4D1257}"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354707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A3572-1EBB-FC48-B4FF-DFFE9E4D1257}"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874D2-EA1F-E845-907D-7CE93371DA37}" type="slidenum">
              <a:rPr lang="en-US" smtClean="0"/>
              <a:t>‹#›</a:t>
            </a:fld>
            <a:endParaRPr lang="en-US"/>
          </a:p>
        </p:txBody>
      </p:sp>
    </p:spTree>
    <p:extLst>
      <p:ext uri="{BB962C8B-B14F-4D97-AF65-F5344CB8AC3E}">
        <p14:creationId xmlns:p14="http://schemas.microsoft.com/office/powerpoint/2010/main" val="299682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A3572-1EBB-FC48-B4FF-DFFE9E4D1257}" type="datetimeFigureOut">
              <a:rPr lang="en-US" smtClean="0"/>
              <a:t>3/24/2017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874D2-EA1F-E845-907D-7CE93371DA37}" type="slidenum">
              <a:rPr lang="en-US" smtClean="0"/>
              <a:t>‹#›</a:t>
            </a:fld>
            <a:endParaRPr lang="en-US"/>
          </a:p>
        </p:txBody>
      </p:sp>
    </p:spTree>
    <p:extLst>
      <p:ext uri="{BB962C8B-B14F-4D97-AF65-F5344CB8AC3E}">
        <p14:creationId xmlns:p14="http://schemas.microsoft.com/office/powerpoint/2010/main" val="2233771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Pedigrees</a:t>
            </a:r>
            <a:endParaRPr lang="en-US"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5207953"/>
            <a:ext cx="853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147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779" y="756967"/>
            <a:ext cx="8259222" cy="5503156"/>
          </a:xfrm>
          <a:prstGeom prst="rect">
            <a:avLst/>
          </a:prstGeom>
        </p:spPr>
      </p:pic>
      <p:sp>
        <p:nvSpPr>
          <p:cNvPr id="6" name="TextBox 5"/>
          <p:cNvSpPr txBox="1"/>
          <p:nvPr/>
        </p:nvSpPr>
        <p:spPr>
          <a:xfrm>
            <a:off x="8700247" y="504866"/>
            <a:ext cx="3424366" cy="5324535"/>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There are also values listed for SPI and MLI for each animal.</a:t>
            </a:r>
          </a:p>
          <a:p>
            <a:endParaRPr lang="en-US" sz="2000" dirty="0" smtClean="0">
              <a:latin typeface="Times New Roman" charset="0"/>
              <a:ea typeface="Times New Roman" charset="0"/>
              <a:cs typeface="Times New Roman" charset="0"/>
            </a:endParaRPr>
          </a:p>
          <a:p>
            <a:r>
              <a:rPr lang="en-US" sz="2000" b="1" dirty="0" smtClean="0">
                <a:latin typeface="Times New Roman" charset="0"/>
                <a:ea typeface="Times New Roman" charset="0"/>
                <a:cs typeface="Times New Roman" charset="0"/>
              </a:rPr>
              <a:t>SPI: Sow Productivity Index </a:t>
            </a:r>
            <a:r>
              <a:rPr lang="en-US" sz="2000" dirty="0" smtClean="0">
                <a:latin typeface="Times New Roman" charset="0"/>
                <a:ea typeface="Times New Roman" charset="0"/>
                <a:cs typeface="Times New Roman" charset="0"/>
              </a:rPr>
              <a:t>gives an indicator of the sow’s reproductive traits.  This is compared to an average of 100, meaning any number greater than 100 is desirable.</a:t>
            </a:r>
          </a:p>
          <a:p>
            <a:endParaRPr lang="en-US" sz="2000" dirty="0" smtClean="0">
              <a:latin typeface="Times New Roman" charset="0"/>
              <a:ea typeface="Times New Roman" charset="0"/>
              <a:cs typeface="Times New Roman" charset="0"/>
            </a:endParaRPr>
          </a:p>
          <a:p>
            <a:r>
              <a:rPr lang="en-US" sz="2000" b="1" dirty="0" smtClean="0">
                <a:latin typeface="Times New Roman" charset="0"/>
                <a:ea typeface="Times New Roman" charset="0"/>
                <a:cs typeface="Times New Roman" charset="0"/>
              </a:rPr>
              <a:t>MLI: Maternal Line Index </a:t>
            </a:r>
            <a:r>
              <a:rPr lang="en-US" sz="2000" dirty="0" smtClean="0">
                <a:latin typeface="Times New Roman" charset="0"/>
                <a:ea typeface="Times New Roman" charset="0"/>
                <a:cs typeface="Times New Roman" charset="0"/>
              </a:rPr>
              <a:t>serves as an indicator of the overall economic value of the animal.  Again, this value is in comparison to an average of 100 and numbers above 100 are desirable.</a:t>
            </a:r>
            <a:endParaRPr lang="en-US" sz="2000" b="1" dirty="0">
              <a:latin typeface="Times New Roman" charset="0"/>
              <a:ea typeface="Times New Roman" charset="0"/>
              <a:cs typeface="Times New Roman" charset="0"/>
            </a:endParaRPr>
          </a:p>
        </p:txBody>
      </p:sp>
      <p:sp>
        <p:nvSpPr>
          <p:cNvPr id="2" name="Oval 1"/>
          <p:cNvSpPr/>
          <p:nvPr/>
        </p:nvSpPr>
        <p:spPr>
          <a:xfrm>
            <a:off x="4047565" y="1873523"/>
            <a:ext cx="1317811" cy="8024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01879" y="2831178"/>
            <a:ext cx="1317811" cy="8024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20255" y="3338787"/>
            <a:ext cx="1013011"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20255" y="2789943"/>
            <a:ext cx="1013011"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20254" y="2298775"/>
            <a:ext cx="1013011"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20253" y="1715380"/>
            <a:ext cx="1013011"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468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877" y="851970"/>
            <a:ext cx="8259222" cy="5503156"/>
          </a:xfrm>
          <a:prstGeom prst="rect">
            <a:avLst/>
          </a:prstGeom>
        </p:spPr>
      </p:pic>
      <p:sp>
        <p:nvSpPr>
          <p:cNvPr id="6" name="TextBox 5"/>
          <p:cNvSpPr txBox="1"/>
          <p:nvPr/>
        </p:nvSpPr>
        <p:spPr>
          <a:xfrm>
            <a:off x="8607614" y="470576"/>
            <a:ext cx="3222436" cy="4401205"/>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When looking at a pedigree, you can tell the birth year of all the pigs listed on the pedigree.  </a:t>
            </a:r>
          </a:p>
          <a:p>
            <a:endParaRPr lang="en-US" sz="2000" dirty="0" smtClean="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For example, look at the letters that are circled.  In “CDNO4”. The 4 identifies that the pig was born in 2014.</a:t>
            </a:r>
          </a:p>
          <a:p>
            <a:endParaRPr lang="en-US" sz="2000" dirty="0" smtClean="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If you look at the dam, her letters are “RIY2”. This signifies that she was born in 2012.  </a:t>
            </a:r>
            <a:endParaRPr lang="en-US" sz="2000" dirty="0">
              <a:latin typeface="Times New Roman" charset="0"/>
              <a:ea typeface="Times New Roman" charset="0"/>
              <a:cs typeface="Times New Roman" charset="0"/>
            </a:endParaRPr>
          </a:p>
        </p:txBody>
      </p:sp>
      <p:sp>
        <p:nvSpPr>
          <p:cNvPr id="2" name="Oval 1"/>
          <p:cNvSpPr/>
          <p:nvPr/>
        </p:nvSpPr>
        <p:spPr>
          <a:xfrm>
            <a:off x="2967486" y="1906438"/>
            <a:ext cx="577971" cy="5262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967487" y="3016469"/>
            <a:ext cx="396815" cy="3823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696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706" y="558896"/>
            <a:ext cx="8193741" cy="5459525"/>
          </a:xfrm>
          <a:prstGeom prst="rect">
            <a:avLst/>
          </a:prstGeom>
        </p:spPr>
      </p:pic>
      <p:sp>
        <p:nvSpPr>
          <p:cNvPr id="3" name="Oval 2"/>
          <p:cNvSpPr/>
          <p:nvPr/>
        </p:nvSpPr>
        <p:spPr>
          <a:xfrm>
            <a:off x="4047566" y="3254188"/>
            <a:ext cx="3267634" cy="1223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15350" y="558897"/>
            <a:ext cx="3156697" cy="5632311"/>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This area in the lower right corner of the pedigree identifies the owner. </a:t>
            </a:r>
          </a:p>
          <a:p>
            <a:endParaRPr lang="en-US" sz="2000" dirty="0" smtClean="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Each owner has an </a:t>
            </a:r>
            <a:r>
              <a:rPr lang="en-US" sz="2000" b="1" dirty="0" smtClean="0">
                <a:latin typeface="Times New Roman" charset="0"/>
                <a:ea typeface="Times New Roman" charset="0"/>
                <a:cs typeface="Times New Roman" charset="0"/>
              </a:rPr>
              <a:t>owner number </a:t>
            </a:r>
            <a:r>
              <a:rPr lang="en-US" sz="2000" dirty="0" smtClean="0">
                <a:latin typeface="Times New Roman" charset="0"/>
                <a:ea typeface="Times New Roman" charset="0"/>
                <a:cs typeface="Times New Roman" charset="0"/>
              </a:rPr>
              <a:t>and the </a:t>
            </a:r>
            <a:r>
              <a:rPr lang="en-US" sz="2000" b="1" dirty="0" smtClean="0">
                <a:latin typeface="Times New Roman" charset="0"/>
                <a:ea typeface="Times New Roman" charset="0"/>
                <a:cs typeface="Times New Roman" charset="0"/>
              </a:rPr>
              <a:t>owner </a:t>
            </a:r>
            <a:r>
              <a:rPr lang="en-US" sz="2000" dirty="0" smtClean="0">
                <a:latin typeface="Times New Roman" charset="0"/>
                <a:ea typeface="Times New Roman" charset="0"/>
                <a:cs typeface="Times New Roman" charset="0"/>
              </a:rPr>
              <a:t>information is listed such as the organization, main contact, and address.  </a:t>
            </a:r>
          </a:p>
          <a:p>
            <a:endParaRPr lang="en-US" sz="2000" dirty="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The date that the registration was officially transferred is indicated by the date beside “</a:t>
            </a:r>
            <a:r>
              <a:rPr lang="en-US" sz="2000" b="1" dirty="0" smtClean="0">
                <a:latin typeface="Times New Roman" charset="0"/>
                <a:ea typeface="Times New Roman" charset="0"/>
                <a:cs typeface="Times New Roman" charset="0"/>
              </a:rPr>
              <a:t>Owned As Of”.  </a:t>
            </a:r>
            <a:r>
              <a:rPr lang="en-US" sz="2000" dirty="0" smtClean="0">
                <a:latin typeface="Times New Roman" charset="0"/>
                <a:ea typeface="Times New Roman" charset="0"/>
                <a:cs typeface="Times New Roman" charset="0"/>
              </a:rPr>
              <a:t>Many shows require you to have the pigs transferred by a certain date, so this date can be crucial to show eligibility.</a:t>
            </a:r>
            <a:endParaRPr lang="en-US" sz="20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95741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418" y="671973"/>
            <a:ext cx="8382000" cy="5584963"/>
          </a:xfrm>
          <a:prstGeom prst="rect">
            <a:avLst/>
          </a:prstGeom>
        </p:spPr>
      </p:pic>
      <p:sp>
        <p:nvSpPr>
          <p:cNvPr id="3" name="Oval 2"/>
          <p:cNvSpPr/>
          <p:nvPr/>
        </p:nvSpPr>
        <p:spPr>
          <a:xfrm>
            <a:off x="3407150" y="4491318"/>
            <a:ext cx="4525215" cy="1765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55330" y="440684"/>
            <a:ext cx="3726180" cy="5755422"/>
          </a:xfrm>
          <a:prstGeom prst="rect">
            <a:avLst/>
          </a:prstGeom>
          <a:noFill/>
        </p:spPr>
        <p:txBody>
          <a:bodyPr wrap="square" rtlCol="0">
            <a:spAutoFit/>
          </a:bodyPr>
          <a:lstStyle/>
          <a:p>
            <a:r>
              <a:rPr lang="en-US" sz="1600" dirty="0" smtClean="0">
                <a:latin typeface="Times New Roman" charset="0"/>
                <a:ea typeface="Times New Roman" charset="0"/>
                <a:cs typeface="Times New Roman" charset="0"/>
              </a:rPr>
              <a:t>The area at the lower right bottom of the pedigree identifies traits of the pedigreed animal in addition to the </a:t>
            </a:r>
            <a:r>
              <a:rPr lang="en-US" sz="1600" b="1" dirty="0" smtClean="0">
                <a:latin typeface="Times New Roman" charset="0"/>
                <a:ea typeface="Times New Roman" charset="0"/>
                <a:cs typeface="Times New Roman" charset="0"/>
              </a:rPr>
              <a:t>EPD, or Expected Progeny Difference. </a:t>
            </a:r>
            <a:r>
              <a:rPr lang="en-US" sz="1600" dirty="0" smtClean="0">
                <a:latin typeface="Times New Roman" charset="0"/>
                <a:ea typeface="Times New Roman" charset="0"/>
                <a:cs typeface="Times New Roman" charset="0"/>
              </a:rPr>
              <a:t>We will outline some of the EPDS below.</a:t>
            </a:r>
          </a:p>
          <a:p>
            <a:endParaRPr lang="en-US" sz="1600" b="1" dirty="0" smtClean="0">
              <a:latin typeface="Times New Roman" charset="0"/>
              <a:ea typeface="Times New Roman" charset="0"/>
              <a:cs typeface="Times New Roman" charset="0"/>
            </a:endParaRPr>
          </a:p>
          <a:p>
            <a:r>
              <a:rPr lang="en-US" sz="1600" b="1" dirty="0" smtClean="0">
                <a:latin typeface="Times New Roman" charset="0"/>
                <a:ea typeface="Times New Roman" charset="0"/>
                <a:cs typeface="Times New Roman" charset="0"/>
              </a:rPr>
              <a:t>Born Alive </a:t>
            </a:r>
            <a:r>
              <a:rPr lang="en-US" sz="1600" dirty="0" smtClean="0">
                <a:latin typeface="Times New Roman" charset="0"/>
                <a:ea typeface="Times New Roman" charset="0"/>
                <a:cs typeface="Times New Roman" charset="0"/>
              </a:rPr>
              <a:t>indicates number of pigs per litter.  A positive value indicates more pigs per litter.</a:t>
            </a:r>
          </a:p>
          <a:p>
            <a:endParaRPr lang="en-US" sz="1600" dirty="0" smtClean="0">
              <a:latin typeface="Times New Roman" charset="0"/>
              <a:ea typeface="Times New Roman" charset="0"/>
              <a:cs typeface="Times New Roman" charset="0"/>
            </a:endParaRPr>
          </a:p>
          <a:p>
            <a:r>
              <a:rPr lang="en-US" sz="1600" b="1" dirty="0" smtClean="0">
                <a:latin typeface="Times New Roman" charset="0"/>
                <a:ea typeface="Times New Roman" charset="0"/>
                <a:cs typeface="Times New Roman" charset="0"/>
              </a:rPr>
              <a:t>Number Weaned </a:t>
            </a:r>
            <a:r>
              <a:rPr lang="en-US" sz="1600" dirty="0" smtClean="0">
                <a:latin typeface="Times New Roman" charset="0"/>
                <a:ea typeface="Times New Roman" charset="0"/>
                <a:cs typeface="Times New Roman" charset="0"/>
              </a:rPr>
              <a:t>indicates how many the sow raised to 21 days of age.  Again, positive numbers indicate more weaned.  </a:t>
            </a:r>
          </a:p>
          <a:p>
            <a:endParaRPr lang="en-US" sz="1600" dirty="0" smtClean="0">
              <a:latin typeface="Times New Roman" charset="0"/>
              <a:ea typeface="Times New Roman" charset="0"/>
              <a:cs typeface="Times New Roman" charset="0"/>
            </a:endParaRPr>
          </a:p>
          <a:p>
            <a:r>
              <a:rPr lang="en-US" sz="1600" b="1" dirty="0" smtClean="0">
                <a:latin typeface="Times New Roman" charset="0"/>
                <a:ea typeface="Times New Roman" charset="0"/>
                <a:cs typeface="Times New Roman" charset="0"/>
              </a:rPr>
              <a:t>Days to 250 </a:t>
            </a:r>
            <a:r>
              <a:rPr lang="en-US" sz="1600" dirty="0" smtClean="0">
                <a:latin typeface="Times New Roman" charset="0"/>
                <a:ea typeface="Times New Roman" charset="0"/>
                <a:cs typeface="Times New Roman" charset="0"/>
              </a:rPr>
              <a:t>indicates how many days it takes for the pigs to reach 250 pounds.  A negative number indicates it reaches 250 faster than the average pig.</a:t>
            </a:r>
          </a:p>
          <a:p>
            <a:endParaRPr lang="en-US" sz="1600" dirty="0" smtClean="0">
              <a:latin typeface="Times New Roman" charset="0"/>
              <a:ea typeface="Times New Roman" charset="0"/>
              <a:cs typeface="Times New Roman" charset="0"/>
            </a:endParaRPr>
          </a:p>
          <a:p>
            <a:r>
              <a:rPr lang="en-US" sz="1600" b="1" dirty="0" err="1" smtClean="0">
                <a:latin typeface="Times New Roman" charset="0"/>
                <a:ea typeface="Times New Roman" charset="0"/>
                <a:cs typeface="Times New Roman" charset="0"/>
              </a:rPr>
              <a:t>Backfat</a:t>
            </a:r>
            <a:r>
              <a:rPr lang="en-US" sz="1600" b="1" dirty="0" smtClean="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is measured at the 10</a:t>
            </a:r>
            <a:r>
              <a:rPr lang="en-US" sz="1600" baseline="30000" dirty="0" smtClean="0">
                <a:latin typeface="Times New Roman" charset="0"/>
                <a:ea typeface="Times New Roman" charset="0"/>
                <a:cs typeface="Times New Roman" charset="0"/>
              </a:rPr>
              <a:t>th</a:t>
            </a:r>
            <a:r>
              <a:rPr lang="en-US" sz="1600" dirty="0" smtClean="0">
                <a:latin typeface="Times New Roman" charset="0"/>
                <a:ea typeface="Times New Roman" charset="0"/>
                <a:cs typeface="Times New Roman" charset="0"/>
              </a:rPr>
              <a:t> rib and can be used to identify how fat or lean an animal will be.  A negative value indicates a leaner animal.</a:t>
            </a:r>
            <a:endParaRPr lang="en-US" sz="1600" b="1"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712606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597" y="528934"/>
            <a:ext cx="8287865" cy="5522241"/>
          </a:xfrm>
          <a:prstGeom prst="rect">
            <a:avLst/>
          </a:prstGeom>
        </p:spPr>
      </p:pic>
      <p:sp>
        <p:nvSpPr>
          <p:cNvPr id="3" name="Oval 2"/>
          <p:cNvSpPr/>
          <p:nvPr/>
        </p:nvSpPr>
        <p:spPr>
          <a:xfrm>
            <a:off x="436751" y="4087904"/>
            <a:ext cx="2871226" cy="19632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01051" y="971550"/>
            <a:ext cx="3459480" cy="4093428"/>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This lower left corner of the pedigree identifies the respective breed association  for the pedigree.  </a:t>
            </a:r>
          </a:p>
          <a:p>
            <a:endParaRPr lang="en-US" sz="2000" dirty="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It contains the breed, address of the registry, and signature of the CEO or complementary position.  </a:t>
            </a:r>
          </a:p>
          <a:p>
            <a:endParaRPr lang="en-US" sz="2000" dirty="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Many have the website listed for any questions or additional needs.</a:t>
            </a:r>
          </a:p>
        </p:txBody>
      </p:sp>
    </p:spTree>
    <p:extLst>
      <p:ext uri="{BB962C8B-B14F-4D97-AF65-F5344CB8AC3E}">
        <p14:creationId xmlns:p14="http://schemas.microsoft.com/office/powerpoint/2010/main" val="1109998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Times New Roman" panose="02020603050405020304" pitchFamily="18" charset="0"/>
                <a:cs typeface="Times New Roman" panose="02020603050405020304" pitchFamily="18" charset="0"/>
              </a:rPr>
              <a:t>Knowledge Check!</a:t>
            </a:r>
            <a:endParaRPr lang="en-US" sz="6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Times New Roman" panose="02020603050405020304" pitchFamily="18" charset="0"/>
                <a:cs typeface="Times New Roman" panose="02020603050405020304" pitchFamily="18" charset="0"/>
              </a:rPr>
              <a:t>Take the following quiz and see what you have learned about pedigrees!</a:t>
            </a:r>
            <a:endParaRPr lang="en-US" sz="3200" dirty="0">
              <a:latin typeface="Times New Roman" panose="02020603050405020304" pitchFamily="18" charset="0"/>
              <a:cs typeface="Times New Roman" panose="02020603050405020304" pitchFamily="18" charset="0"/>
            </a:endParaRPr>
          </a:p>
        </p:txBody>
      </p:sp>
      <p:sp>
        <p:nvSpPr>
          <p:cNvPr id="4" name="Rectangle 3">
            <a:hlinkClick r:id="rId2" action="ppaction://hlinksldjump"/>
          </p:cNvPr>
          <p:cNvSpPr/>
          <p:nvPr/>
        </p:nvSpPr>
        <p:spPr>
          <a:xfrm>
            <a:off x="4426527" y="4076700"/>
            <a:ext cx="349134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Start Quiz!</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216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1. The litter of a Yorkshire boar and a Hampshire sow can be registered as a purebred litter.</a:t>
            </a:r>
            <a:endParaRPr lang="en-US" dirty="0">
              <a:latin typeface="Times New Roman" panose="02020603050405020304" pitchFamily="18" charset="0"/>
              <a:cs typeface="Times New Roman" panose="02020603050405020304" pitchFamily="18" charset="0"/>
            </a:endParaRPr>
          </a:p>
        </p:txBody>
      </p:sp>
      <p:sp>
        <p:nvSpPr>
          <p:cNvPr id="4" name="Rectangle 3">
            <a:hlinkClick r:id="rId2" action="ppaction://hlinksldjump"/>
          </p:cNvPr>
          <p:cNvSpPr/>
          <p:nvPr/>
        </p:nvSpPr>
        <p:spPr>
          <a:xfrm>
            <a:off x="6825343" y="3190999"/>
            <a:ext cx="349134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FALSE</a:t>
            </a:r>
          </a:p>
          <a:p>
            <a:pPr algn="ctr"/>
            <a:r>
              <a:rPr lang="en-US" sz="4000" dirty="0" smtClean="0">
                <a:latin typeface="Times New Roman" panose="02020603050405020304" pitchFamily="18" charset="0"/>
                <a:cs typeface="Times New Roman" panose="02020603050405020304" pitchFamily="18" charset="0"/>
              </a:rPr>
              <a:t>This would be a crossbred litter.</a:t>
            </a:r>
            <a:endParaRPr lang="en-US" sz="4000" dirty="0">
              <a:latin typeface="Times New Roman" panose="02020603050405020304" pitchFamily="18" charset="0"/>
              <a:cs typeface="Times New Roman" panose="02020603050405020304" pitchFamily="18" charset="0"/>
            </a:endParaRPr>
          </a:p>
        </p:txBody>
      </p:sp>
      <p:sp>
        <p:nvSpPr>
          <p:cNvPr id="5" name="Rectangle 4">
            <a:hlinkClick r:id="rId3" action="ppaction://hlinksldjump"/>
          </p:cNvPr>
          <p:cNvSpPr/>
          <p:nvPr/>
        </p:nvSpPr>
        <p:spPr>
          <a:xfrm>
            <a:off x="1598220" y="3175660"/>
            <a:ext cx="349134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TRUE</a:t>
            </a:r>
          </a:p>
          <a:p>
            <a:pPr algn="ctr"/>
            <a:r>
              <a:rPr lang="en-US" sz="4000" dirty="0" smtClean="0">
                <a:latin typeface="Times New Roman" panose="02020603050405020304" pitchFamily="18" charset="0"/>
                <a:cs typeface="Times New Roman" panose="02020603050405020304" pitchFamily="18" charset="0"/>
              </a:rPr>
              <a:t>This is a purebred litter.</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308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03" y="840179"/>
            <a:ext cx="9601200" cy="1059873"/>
          </a:xfrm>
        </p:spPr>
        <p:txBody>
          <a:bodyPr>
            <a:normAutofit fontScale="90000"/>
          </a:bodyPr>
          <a:lstStyle/>
          <a:p>
            <a:pPr algn="ctr"/>
            <a:r>
              <a:rPr lang="en-US" sz="4900" b="1" dirty="0" smtClean="0">
                <a:latin typeface="Times New Roman" panose="02020603050405020304" pitchFamily="18" charset="0"/>
                <a:cs typeface="Times New Roman" panose="02020603050405020304" pitchFamily="18" charset="0"/>
              </a:rPr>
              <a:t>CORRECT!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582883"/>
            <a:ext cx="9601200" cy="3581400"/>
          </a:xfrm>
        </p:spPr>
        <p:txBody>
          <a:bodyPr>
            <a:normAutofit/>
          </a:bodyPr>
          <a:lstStyle/>
          <a:p>
            <a:pPr marL="0" indent="0" algn="ctr">
              <a:buNone/>
            </a:pPr>
            <a:r>
              <a:rPr lang="en-US" sz="3200" dirty="0" smtClean="0">
                <a:latin typeface="Times New Roman" panose="02020603050405020304" pitchFamily="18" charset="0"/>
                <a:cs typeface="Times New Roman" panose="02020603050405020304" pitchFamily="18" charset="0"/>
              </a:rPr>
              <a:t>A Yorkshire and a Hampshire would make a crossbred litter that would be ineligible for purebred registration. </a:t>
            </a:r>
            <a:endParaRPr lang="en-US" sz="3200" dirty="0">
              <a:latin typeface="Times New Roman" panose="02020603050405020304" pitchFamily="18" charset="0"/>
              <a:cs typeface="Times New Roman" panose="02020603050405020304" pitchFamily="18" charset="0"/>
            </a:endParaRPr>
          </a:p>
          <a:p>
            <a:pPr marL="0" indent="0" algn="ctr">
              <a:buNone/>
            </a:pPr>
            <a:r>
              <a:rPr lang="en-US" sz="4400" b="1" dirty="0" smtClean="0">
                <a:latin typeface="Times New Roman" panose="02020603050405020304" pitchFamily="18" charset="0"/>
                <a:cs typeface="Times New Roman" panose="02020603050405020304" pitchFamily="18" charset="0"/>
              </a:rPr>
              <a:t>GREAT JOB!</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5" name="Rectangle 4">
            <a:hlinkClick r:id="rId2" action="ppaction://hlinksldjump"/>
          </p:cNvPr>
          <p:cNvSpPr/>
          <p:nvPr/>
        </p:nvSpPr>
        <p:spPr>
          <a:xfrm>
            <a:off x="4723410" y="5225143"/>
            <a:ext cx="2897579" cy="118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Next Question!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164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Try Again!</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sz="4000" dirty="0" smtClean="0">
                <a:latin typeface="Times New Roman" panose="02020603050405020304" pitchFamily="18" charset="0"/>
                <a:cs typeface="Times New Roman" panose="02020603050405020304" pitchFamily="18" charset="0"/>
              </a:rPr>
              <a:t>Remember to look back in the presentation if you have trouble remembering.</a:t>
            </a:r>
          </a:p>
          <a:p>
            <a:pPr marL="0" indent="0" algn="ctr">
              <a:buNone/>
            </a:pPr>
            <a:r>
              <a:rPr lang="en-US" sz="4000" dirty="0" smtClean="0">
                <a:latin typeface="Times New Roman" panose="02020603050405020304" pitchFamily="18" charset="0"/>
                <a:cs typeface="Times New Roman" panose="02020603050405020304" pitchFamily="18" charset="0"/>
              </a:rPr>
              <a:t>Keep up the hard work!</a:t>
            </a:r>
          </a:p>
          <a:p>
            <a:pPr marL="0" indent="0" algn="ctr">
              <a:buNone/>
            </a:pPr>
            <a:endParaRPr lang="en-US" sz="4000" dirty="0"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
        <p:nvSpPr>
          <p:cNvPr id="4" name="Rectangle 3">
            <a:hlinkClick r:id="rId2" action="ppaction://hlinksldjump"/>
          </p:cNvPr>
          <p:cNvSpPr/>
          <p:nvPr/>
        </p:nvSpPr>
        <p:spPr>
          <a:xfrm>
            <a:off x="4723410" y="5225143"/>
            <a:ext cx="2897579" cy="118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Back to Question!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262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460" y="253834"/>
            <a:ext cx="9601200" cy="1485900"/>
          </a:xfrm>
        </p:spPr>
        <p:txBody>
          <a:bodyPr/>
          <a:lstStyle/>
          <a:p>
            <a:r>
              <a:rPr lang="en-US" dirty="0" smtClean="0">
                <a:latin typeface="Times New Roman" panose="02020603050405020304" pitchFamily="18" charset="0"/>
                <a:cs typeface="Times New Roman" panose="02020603050405020304" pitchFamily="18" charset="0"/>
              </a:rPr>
              <a:t>2. What is the registration number of the dam? </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724396" y="1739734"/>
            <a:ext cx="7268416" cy="4842977"/>
          </a:xfrm>
          <a:prstGeom prst="rect">
            <a:avLst/>
          </a:prstGeom>
        </p:spPr>
      </p:pic>
      <p:sp>
        <p:nvSpPr>
          <p:cNvPr id="8" name="Rectangle 7">
            <a:hlinkClick r:id="rId3" action="ppaction://hlinksldjump"/>
          </p:cNvPr>
          <p:cNvSpPr/>
          <p:nvPr/>
        </p:nvSpPr>
        <p:spPr>
          <a:xfrm>
            <a:off x="8456220" y="1492690"/>
            <a:ext cx="3491346" cy="88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570782011</a:t>
            </a:r>
            <a:endParaRPr lang="en-US" sz="4000" dirty="0">
              <a:latin typeface="Times New Roman" panose="02020603050405020304" pitchFamily="18" charset="0"/>
              <a:cs typeface="Times New Roman" panose="02020603050405020304" pitchFamily="18" charset="0"/>
            </a:endParaRPr>
          </a:p>
        </p:txBody>
      </p:sp>
      <p:sp>
        <p:nvSpPr>
          <p:cNvPr id="9" name="Rectangle 8">
            <a:hlinkClick r:id="rId4" action="ppaction://hlinksldjump"/>
          </p:cNvPr>
          <p:cNvSpPr/>
          <p:nvPr/>
        </p:nvSpPr>
        <p:spPr>
          <a:xfrm>
            <a:off x="8456220" y="3206247"/>
            <a:ext cx="3491346" cy="88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544486009</a:t>
            </a:r>
            <a:endParaRPr lang="en-US" sz="4000" dirty="0">
              <a:latin typeface="Times New Roman" panose="02020603050405020304" pitchFamily="18" charset="0"/>
              <a:cs typeface="Times New Roman" panose="02020603050405020304" pitchFamily="18" charset="0"/>
            </a:endParaRPr>
          </a:p>
        </p:txBody>
      </p:sp>
      <p:sp>
        <p:nvSpPr>
          <p:cNvPr id="10" name="Rectangle 9">
            <a:hlinkClick r:id="rId3" action="ppaction://hlinksldjump"/>
          </p:cNvPr>
          <p:cNvSpPr/>
          <p:nvPr/>
        </p:nvSpPr>
        <p:spPr>
          <a:xfrm>
            <a:off x="8456220" y="4889665"/>
            <a:ext cx="3491346" cy="88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517499011</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899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Learning Objectives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720090" y="1417638"/>
            <a:ext cx="10709910" cy="4449762"/>
          </a:xfrm>
        </p:spPr>
        <p:txBody>
          <a:bodyPr>
            <a:normAutofit/>
          </a:bodyPr>
          <a:lstStyle/>
          <a:p>
            <a:r>
              <a:rPr lang="en-US" sz="3600" dirty="0" smtClean="0">
                <a:latin typeface="Times New Roman" charset="0"/>
                <a:ea typeface="Times New Roman" charset="0"/>
                <a:cs typeface="Times New Roman" charset="0"/>
              </a:rPr>
              <a:t>Understand the purpose for registering purebred swine</a:t>
            </a:r>
          </a:p>
          <a:p>
            <a:r>
              <a:rPr lang="en-US" sz="3600" dirty="0" smtClean="0">
                <a:latin typeface="Times New Roman" charset="0"/>
                <a:ea typeface="Times New Roman" charset="0"/>
                <a:cs typeface="Times New Roman" charset="0"/>
              </a:rPr>
              <a:t>Locate and explain various items on a pedigree</a:t>
            </a:r>
          </a:p>
          <a:p>
            <a:r>
              <a:rPr lang="en-US" sz="3600" dirty="0" smtClean="0">
                <a:latin typeface="Times New Roman" charset="0"/>
                <a:ea typeface="Times New Roman" charset="0"/>
                <a:cs typeface="Times New Roman" charset="0"/>
              </a:rPr>
              <a:t>Develop an understanding of EPDs and how they are utilized</a:t>
            </a:r>
          </a:p>
        </p:txBody>
      </p:sp>
    </p:spTree>
    <p:extLst>
      <p:ext uri="{BB962C8B-B14F-4D97-AF65-F5344CB8AC3E}">
        <p14:creationId xmlns:p14="http://schemas.microsoft.com/office/powerpoint/2010/main" val="540933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03" y="840179"/>
            <a:ext cx="9601200" cy="1059873"/>
          </a:xfrm>
        </p:spPr>
        <p:txBody>
          <a:bodyPr>
            <a:normAutofit fontScale="90000"/>
          </a:bodyPr>
          <a:lstStyle/>
          <a:p>
            <a:pPr algn="ctr"/>
            <a:r>
              <a:rPr lang="en-US" sz="4900" b="1" dirty="0" smtClean="0">
                <a:latin typeface="Times New Roman" panose="02020603050405020304" pitchFamily="18" charset="0"/>
                <a:cs typeface="Times New Roman" panose="02020603050405020304" pitchFamily="18" charset="0"/>
              </a:rPr>
              <a:t>CORRECT!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582883"/>
            <a:ext cx="9601200" cy="3581400"/>
          </a:xfrm>
        </p:spPr>
        <p:txBody>
          <a:bodyPr>
            <a:normAutofit/>
          </a:bodyPr>
          <a:lstStyle/>
          <a:p>
            <a:pPr marL="0" indent="0" algn="ctr">
              <a:buNone/>
            </a:pPr>
            <a:r>
              <a:rPr lang="en-US" sz="3200" dirty="0" smtClean="0">
                <a:latin typeface="Times New Roman" panose="02020603050405020304" pitchFamily="18" charset="0"/>
                <a:cs typeface="Times New Roman" panose="02020603050405020304" pitchFamily="18" charset="0"/>
              </a:rPr>
              <a:t>You correctly identified the dam’s registration number. </a:t>
            </a:r>
            <a:endParaRPr lang="en-US" sz="3200" dirty="0">
              <a:latin typeface="Times New Roman" panose="02020603050405020304" pitchFamily="18" charset="0"/>
              <a:cs typeface="Times New Roman" panose="02020603050405020304" pitchFamily="18" charset="0"/>
            </a:endParaRPr>
          </a:p>
          <a:p>
            <a:pPr marL="0" indent="0" algn="ctr">
              <a:buNone/>
            </a:pPr>
            <a:r>
              <a:rPr lang="en-US" sz="4400" b="1" dirty="0" smtClean="0">
                <a:latin typeface="Times New Roman" panose="02020603050405020304" pitchFamily="18" charset="0"/>
                <a:cs typeface="Times New Roman" panose="02020603050405020304" pitchFamily="18" charset="0"/>
              </a:rPr>
              <a:t>GREAT JOB!</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5" name="Rectangle 4">
            <a:hlinkClick r:id="rId2" action="ppaction://hlinksldjump"/>
          </p:cNvPr>
          <p:cNvSpPr/>
          <p:nvPr/>
        </p:nvSpPr>
        <p:spPr>
          <a:xfrm>
            <a:off x="4723410" y="5225143"/>
            <a:ext cx="2897579" cy="118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Next Question!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964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Try Again!</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sz="4000" dirty="0" smtClean="0">
                <a:latin typeface="Times New Roman" panose="02020603050405020304" pitchFamily="18" charset="0"/>
                <a:cs typeface="Times New Roman" panose="02020603050405020304" pitchFamily="18" charset="0"/>
              </a:rPr>
              <a:t>Remember to look back in the presentation if you have trouble remembering.</a:t>
            </a:r>
          </a:p>
          <a:p>
            <a:pPr marL="0" indent="0" algn="ctr">
              <a:buNone/>
            </a:pPr>
            <a:r>
              <a:rPr lang="en-US" sz="4000" dirty="0" smtClean="0">
                <a:latin typeface="Times New Roman" panose="02020603050405020304" pitchFamily="18" charset="0"/>
                <a:cs typeface="Times New Roman" panose="02020603050405020304" pitchFamily="18" charset="0"/>
              </a:rPr>
              <a:t>Keep up the hard work!</a:t>
            </a:r>
          </a:p>
          <a:p>
            <a:pPr marL="0" indent="0" algn="ctr">
              <a:buNone/>
            </a:pPr>
            <a:endParaRPr lang="en-US" sz="4000" dirty="0"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
        <p:nvSpPr>
          <p:cNvPr id="4" name="Rectangle 3">
            <a:hlinkClick r:id="rId2" action="ppaction://hlinksldjump"/>
          </p:cNvPr>
          <p:cNvSpPr/>
          <p:nvPr/>
        </p:nvSpPr>
        <p:spPr>
          <a:xfrm>
            <a:off x="4723410" y="5225143"/>
            <a:ext cx="2897579" cy="118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Back to Question!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708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3. What is the date of birth of this pig?</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5267968" y="1656607"/>
            <a:ext cx="6924032" cy="4613513"/>
          </a:xfrm>
          <a:prstGeom prst="rect">
            <a:avLst/>
          </a:prstGeom>
        </p:spPr>
      </p:pic>
      <p:sp>
        <p:nvSpPr>
          <p:cNvPr id="6" name="Rectangle 5">
            <a:hlinkClick r:id="rId3" action="ppaction://hlinksldjump"/>
          </p:cNvPr>
          <p:cNvSpPr/>
          <p:nvPr/>
        </p:nvSpPr>
        <p:spPr>
          <a:xfrm>
            <a:off x="1137062" y="5114664"/>
            <a:ext cx="3491346" cy="88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2/20/2015</a:t>
            </a:r>
            <a:endParaRPr lang="en-US" sz="4000" dirty="0">
              <a:latin typeface="Times New Roman" panose="02020603050405020304" pitchFamily="18" charset="0"/>
              <a:cs typeface="Times New Roman" panose="02020603050405020304" pitchFamily="18" charset="0"/>
            </a:endParaRPr>
          </a:p>
        </p:txBody>
      </p:sp>
      <p:sp>
        <p:nvSpPr>
          <p:cNvPr id="7" name="Rectangle 6">
            <a:hlinkClick r:id="rId3" action="ppaction://hlinksldjump"/>
          </p:cNvPr>
          <p:cNvSpPr/>
          <p:nvPr/>
        </p:nvSpPr>
        <p:spPr>
          <a:xfrm>
            <a:off x="1137062" y="3423420"/>
            <a:ext cx="3491346" cy="88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1/1/2015</a:t>
            </a:r>
            <a:endParaRPr lang="en-US" sz="4000" dirty="0">
              <a:latin typeface="Times New Roman" panose="02020603050405020304" pitchFamily="18" charset="0"/>
              <a:cs typeface="Times New Roman" panose="02020603050405020304" pitchFamily="18" charset="0"/>
            </a:endParaRPr>
          </a:p>
        </p:txBody>
      </p:sp>
      <p:sp>
        <p:nvSpPr>
          <p:cNvPr id="8" name="Rectangle 7">
            <a:hlinkClick r:id="rId4" action="ppaction://hlinksldjump"/>
          </p:cNvPr>
          <p:cNvSpPr/>
          <p:nvPr/>
        </p:nvSpPr>
        <p:spPr>
          <a:xfrm>
            <a:off x="1137062" y="1937520"/>
            <a:ext cx="3491346" cy="88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12/21/2014</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270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03" y="840179"/>
            <a:ext cx="9601200" cy="1059873"/>
          </a:xfrm>
        </p:spPr>
        <p:txBody>
          <a:bodyPr>
            <a:normAutofit fontScale="90000"/>
          </a:bodyPr>
          <a:lstStyle/>
          <a:p>
            <a:pPr algn="ctr"/>
            <a:r>
              <a:rPr lang="en-US" sz="4900" b="1" dirty="0" smtClean="0">
                <a:latin typeface="Times New Roman" panose="02020603050405020304" pitchFamily="18" charset="0"/>
                <a:cs typeface="Times New Roman" panose="02020603050405020304" pitchFamily="18" charset="0"/>
              </a:rPr>
              <a:t>CORRECT!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582883"/>
            <a:ext cx="9601200" cy="3581400"/>
          </a:xfrm>
        </p:spPr>
        <p:txBody>
          <a:bodyPr>
            <a:normAutofit/>
          </a:bodyPr>
          <a:lstStyle/>
          <a:p>
            <a:pPr marL="0" indent="0" algn="ctr">
              <a:buNone/>
            </a:pPr>
            <a:r>
              <a:rPr lang="en-US" sz="3200" dirty="0" smtClean="0">
                <a:latin typeface="Times New Roman" panose="02020603050405020304" pitchFamily="18" charset="0"/>
                <a:cs typeface="Times New Roman" panose="02020603050405020304" pitchFamily="18" charset="0"/>
              </a:rPr>
              <a:t>You correctly identified the birth date as 12/21/2014. </a:t>
            </a:r>
            <a:endParaRPr lang="en-US" sz="3200" dirty="0">
              <a:latin typeface="Times New Roman" panose="02020603050405020304" pitchFamily="18" charset="0"/>
              <a:cs typeface="Times New Roman" panose="02020603050405020304" pitchFamily="18" charset="0"/>
            </a:endParaRPr>
          </a:p>
          <a:p>
            <a:pPr marL="0" indent="0" algn="ctr">
              <a:buNone/>
            </a:pPr>
            <a:r>
              <a:rPr lang="en-US" sz="4400" b="1" dirty="0" smtClean="0">
                <a:latin typeface="Times New Roman" panose="02020603050405020304" pitchFamily="18" charset="0"/>
                <a:cs typeface="Times New Roman" panose="02020603050405020304" pitchFamily="18" charset="0"/>
              </a:rPr>
              <a:t>GREAT JOB!</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5" name="Rectangle 4">
            <a:hlinkClick r:id="rId2" action="ppaction://hlinksldjump"/>
          </p:cNvPr>
          <p:cNvSpPr/>
          <p:nvPr/>
        </p:nvSpPr>
        <p:spPr>
          <a:xfrm>
            <a:off x="4723410" y="5225143"/>
            <a:ext cx="2897579" cy="118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Next Question!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518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Try Again!</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sz="4000" dirty="0" smtClean="0">
                <a:latin typeface="Times New Roman" panose="02020603050405020304" pitchFamily="18" charset="0"/>
                <a:cs typeface="Times New Roman" panose="02020603050405020304" pitchFamily="18" charset="0"/>
              </a:rPr>
              <a:t>Remember to look back in the presentation if you have trouble remembering.</a:t>
            </a:r>
          </a:p>
          <a:p>
            <a:pPr marL="0" indent="0" algn="ctr">
              <a:buNone/>
            </a:pPr>
            <a:r>
              <a:rPr lang="en-US" sz="4000" dirty="0" smtClean="0">
                <a:latin typeface="Times New Roman" panose="02020603050405020304" pitchFamily="18" charset="0"/>
                <a:cs typeface="Times New Roman" panose="02020603050405020304" pitchFamily="18" charset="0"/>
              </a:rPr>
              <a:t>Keep up the hard work!</a:t>
            </a:r>
          </a:p>
          <a:p>
            <a:pPr marL="0" indent="0" algn="ctr">
              <a:buNone/>
            </a:pPr>
            <a:endParaRPr lang="en-US" sz="4000" dirty="0"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
        <p:nvSpPr>
          <p:cNvPr id="4" name="Rectangle 3">
            <a:hlinkClick r:id="rId2" action="ppaction://hlinksldjump"/>
          </p:cNvPr>
          <p:cNvSpPr/>
          <p:nvPr/>
        </p:nvSpPr>
        <p:spPr>
          <a:xfrm>
            <a:off x="4723410" y="5225143"/>
            <a:ext cx="2897579" cy="118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Back to Question!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899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4. A pig with an SPI of 102.5 is more desirable than one that has an SPI of 96.8.</a:t>
            </a:r>
            <a:endParaRPr lang="en-US" dirty="0">
              <a:latin typeface="Times New Roman" panose="02020603050405020304" pitchFamily="18" charset="0"/>
              <a:cs typeface="Times New Roman" panose="02020603050405020304" pitchFamily="18" charset="0"/>
            </a:endParaRPr>
          </a:p>
        </p:txBody>
      </p:sp>
      <p:sp>
        <p:nvSpPr>
          <p:cNvPr id="5" name="Rectangle 4">
            <a:hlinkClick r:id="rId2" action="ppaction://hlinksldjump"/>
          </p:cNvPr>
          <p:cNvSpPr/>
          <p:nvPr/>
        </p:nvSpPr>
        <p:spPr>
          <a:xfrm>
            <a:off x="1752599" y="2900549"/>
            <a:ext cx="349134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TRUE</a:t>
            </a:r>
          </a:p>
        </p:txBody>
      </p:sp>
      <p:sp>
        <p:nvSpPr>
          <p:cNvPr id="6" name="Rectangle 5">
            <a:hlinkClick r:id="rId3" action="ppaction://hlinksldjump"/>
          </p:cNvPr>
          <p:cNvSpPr/>
          <p:nvPr/>
        </p:nvSpPr>
        <p:spPr>
          <a:xfrm>
            <a:off x="7082641" y="2900549"/>
            <a:ext cx="349134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FALSE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973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03" y="840179"/>
            <a:ext cx="9601200" cy="1059873"/>
          </a:xfrm>
        </p:spPr>
        <p:txBody>
          <a:bodyPr>
            <a:normAutofit fontScale="90000"/>
          </a:bodyPr>
          <a:lstStyle/>
          <a:p>
            <a:pPr algn="ctr"/>
            <a:r>
              <a:rPr lang="en-US" sz="4900" b="1" dirty="0" smtClean="0">
                <a:latin typeface="Times New Roman" panose="02020603050405020304" pitchFamily="18" charset="0"/>
                <a:cs typeface="Times New Roman" panose="02020603050405020304" pitchFamily="18" charset="0"/>
              </a:rPr>
              <a:t>CORRECT!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582883"/>
            <a:ext cx="9601200" cy="3581400"/>
          </a:xfrm>
        </p:spPr>
        <p:txBody>
          <a:bodyPr>
            <a:normAutofit/>
          </a:bodyPr>
          <a:lstStyle/>
          <a:p>
            <a:pPr marL="0" indent="0" algn="ctr">
              <a:buNone/>
            </a:pPr>
            <a:r>
              <a:rPr lang="en-US" sz="3200" dirty="0" smtClean="0">
                <a:latin typeface="Times New Roman" panose="02020603050405020304" pitchFamily="18" charset="0"/>
                <a:cs typeface="Times New Roman" panose="02020603050405020304" pitchFamily="18" charset="0"/>
              </a:rPr>
              <a:t>SPI is compared to an average of 100.  Anything above 100 is considered to be positive and more desirable than numbers under 100.</a:t>
            </a:r>
            <a:endParaRPr lang="en-US" sz="3200" dirty="0">
              <a:latin typeface="Times New Roman" panose="02020603050405020304" pitchFamily="18" charset="0"/>
              <a:cs typeface="Times New Roman" panose="02020603050405020304" pitchFamily="18" charset="0"/>
            </a:endParaRPr>
          </a:p>
          <a:p>
            <a:pPr marL="0" indent="0" algn="ctr">
              <a:buNone/>
            </a:pPr>
            <a:r>
              <a:rPr lang="en-US" sz="4400" b="1" dirty="0" smtClean="0">
                <a:latin typeface="Times New Roman" panose="02020603050405020304" pitchFamily="18" charset="0"/>
                <a:cs typeface="Times New Roman" panose="02020603050405020304" pitchFamily="18" charset="0"/>
              </a:rPr>
              <a:t>GREAT JOB!</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5" name="Rectangle 4">
            <a:hlinkClick r:id="rId2" action="ppaction://hlinksldjump"/>
          </p:cNvPr>
          <p:cNvSpPr/>
          <p:nvPr/>
        </p:nvSpPr>
        <p:spPr>
          <a:xfrm>
            <a:off x="4723410" y="5225143"/>
            <a:ext cx="2897579" cy="118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Next Question!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25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Try Again!</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sz="4000" dirty="0" smtClean="0">
                <a:latin typeface="Times New Roman" panose="02020603050405020304" pitchFamily="18" charset="0"/>
                <a:cs typeface="Times New Roman" panose="02020603050405020304" pitchFamily="18" charset="0"/>
              </a:rPr>
              <a:t>Remember to look back in the presentation if you have trouble remembering.</a:t>
            </a:r>
          </a:p>
          <a:p>
            <a:pPr marL="0" indent="0" algn="ctr">
              <a:buNone/>
            </a:pPr>
            <a:r>
              <a:rPr lang="en-US" sz="4000" dirty="0" smtClean="0">
                <a:latin typeface="Times New Roman" panose="02020603050405020304" pitchFamily="18" charset="0"/>
                <a:cs typeface="Times New Roman" panose="02020603050405020304" pitchFamily="18" charset="0"/>
              </a:rPr>
              <a:t>Keep up the hard work!</a:t>
            </a:r>
          </a:p>
          <a:p>
            <a:pPr marL="0" indent="0" algn="ctr">
              <a:buNone/>
            </a:pPr>
            <a:endParaRPr lang="en-US" sz="4000" dirty="0"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
        <p:nvSpPr>
          <p:cNvPr id="4" name="Rectangle 3">
            <a:hlinkClick r:id="rId2" action="ppaction://hlinksldjump"/>
          </p:cNvPr>
          <p:cNvSpPr/>
          <p:nvPr/>
        </p:nvSpPr>
        <p:spPr>
          <a:xfrm>
            <a:off x="4723410" y="5225143"/>
            <a:ext cx="2897579" cy="118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Back to Question!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045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5. Which of the following is NOT true about </a:t>
            </a:r>
            <a:r>
              <a:rPr lang="en-US" dirty="0" err="1" smtClean="0">
                <a:latin typeface="Times New Roman" panose="02020603050405020304" pitchFamily="18" charset="0"/>
                <a:cs typeface="Times New Roman" panose="02020603050405020304" pitchFamily="18" charset="0"/>
              </a:rPr>
              <a:t>backfat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a:hlinkClick r:id="rId2" action="ppaction://hlinksldjump"/>
          </p:cNvPr>
          <p:cNvSpPr/>
          <p:nvPr/>
        </p:nvSpPr>
        <p:spPr>
          <a:xfrm>
            <a:off x="1479468" y="2178556"/>
            <a:ext cx="3491346" cy="1743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A. It is measured at the 10</a:t>
            </a:r>
            <a:r>
              <a:rPr lang="en-US" sz="3600" baseline="30000" dirty="0" smtClean="0">
                <a:latin typeface="Times New Roman" panose="02020603050405020304" pitchFamily="18" charset="0"/>
                <a:cs typeface="Times New Roman" panose="02020603050405020304" pitchFamily="18" charset="0"/>
              </a:rPr>
              <a:t>th</a:t>
            </a:r>
            <a:r>
              <a:rPr lang="en-US" sz="3600" dirty="0" smtClean="0">
                <a:latin typeface="Times New Roman" panose="02020603050405020304" pitchFamily="18" charset="0"/>
                <a:cs typeface="Times New Roman" panose="02020603050405020304" pitchFamily="18" charset="0"/>
              </a:rPr>
              <a:t> rib.</a:t>
            </a:r>
            <a:endParaRPr lang="en-US" sz="3600" dirty="0">
              <a:latin typeface="Times New Roman" panose="02020603050405020304" pitchFamily="18" charset="0"/>
              <a:cs typeface="Times New Roman" panose="02020603050405020304" pitchFamily="18" charset="0"/>
            </a:endParaRPr>
          </a:p>
        </p:txBody>
      </p:sp>
      <p:sp>
        <p:nvSpPr>
          <p:cNvPr id="8" name="Rectangle 7">
            <a:hlinkClick r:id="rId3" action="ppaction://hlinksldjump"/>
          </p:cNvPr>
          <p:cNvSpPr/>
          <p:nvPr/>
        </p:nvSpPr>
        <p:spPr>
          <a:xfrm>
            <a:off x="1479468" y="4581756"/>
            <a:ext cx="3491346" cy="1743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 A positive value indicates a leaner animal.</a:t>
            </a:r>
            <a:endParaRPr lang="en-US" sz="3600" dirty="0">
              <a:latin typeface="Times New Roman" panose="02020603050405020304" pitchFamily="18" charset="0"/>
              <a:cs typeface="Times New Roman" panose="02020603050405020304" pitchFamily="18" charset="0"/>
            </a:endParaRPr>
          </a:p>
        </p:txBody>
      </p:sp>
      <p:sp>
        <p:nvSpPr>
          <p:cNvPr id="9" name="Rectangle 8">
            <a:hlinkClick r:id="rId2" action="ppaction://hlinksldjump"/>
          </p:cNvPr>
          <p:cNvSpPr/>
          <p:nvPr/>
        </p:nvSpPr>
        <p:spPr>
          <a:xfrm>
            <a:off x="6703619" y="4581755"/>
            <a:ext cx="3491346" cy="1743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D. A negative value indicates a leaner animal</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0" name="Rectangle 9">
            <a:hlinkClick r:id="rId2" action="ppaction://hlinksldjump"/>
          </p:cNvPr>
          <p:cNvSpPr/>
          <p:nvPr/>
        </p:nvSpPr>
        <p:spPr>
          <a:xfrm>
            <a:off x="6700651" y="2178556"/>
            <a:ext cx="3491346" cy="1743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B. It indicates how fat or lean an animal is.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353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03" y="840179"/>
            <a:ext cx="9601200" cy="1059873"/>
          </a:xfrm>
        </p:spPr>
        <p:txBody>
          <a:bodyPr>
            <a:normAutofit fontScale="90000"/>
          </a:bodyPr>
          <a:lstStyle/>
          <a:p>
            <a:pPr algn="ctr"/>
            <a:r>
              <a:rPr lang="en-US" sz="4900" b="1" dirty="0" smtClean="0">
                <a:latin typeface="Times New Roman" panose="02020603050405020304" pitchFamily="18" charset="0"/>
                <a:cs typeface="Times New Roman" panose="02020603050405020304" pitchFamily="18" charset="0"/>
              </a:rPr>
              <a:t>CORRECT!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582883"/>
            <a:ext cx="9601200" cy="3581400"/>
          </a:xfrm>
        </p:spPr>
        <p:txBody>
          <a:bodyPr>
            <a:normAutofit/>
          </a:bodyPr>
          <a:lstStyle/>
          <a:p>
            <a:pPr marL="0" indent="0" algn="ctr">
              <a:buNone/>
            </a:pPr>
            <a:r>
              <a:rPr lang="en-US" sz="3200" dirty="0" smtClean="0">
                <a:latin typeface="Times New Roman" panose="02020603050405020304" pitchFamily="18" charset="0"/>
                <a:cs typeface="Times New Roman" panose="02020603050405020304" pitchFamily="18" charset="0"/>
              </a:rPr>
              <a:t>A positive value would indicate a more fat animal.</a:t>
            </a:r>
          </a:p>
          <a:p>
            <a:pPr marL="0" indent="0" algn="ctr">
              <a:buNone/>
            </a:pPr>
            <a:endParaRPr lang="en-US" sz="3200" dirty="0">
              <a:latin typeface="Times New Roman" panose="02020603050405020304" pitchFamily="18" charset="0"/>
              <a:cs typeface="Times New Roman" panose="02020603050405020304" pitchFamily="18" charset="0"/>
            </a:endParaRPr>
          </a:p>
          <a:p>
            <a:pPr marL="0" indent="0" algn="ctr">
              <a:buNone/>
            </a:pPr>
            <a:r>
              <a:rPr lang="en-US" sz="4400" b="1" dirty="0" smtClean="0">
                <a:latin typeface="Times New Roman" panose="02020603050405020304" pitchFamily="18" charset="0"/>
                <a:cs typeface="Times New Roman" panose="02020603050405020304" pitchFamily="18" charset="0"/>
              </a:rPr>
              <a:t>GREAT JOB!</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5" name="Rectangle 4">
            <a:hlinkClick r:id="rId2" action="ppaction://hlinksldjump"/>
          </p:cNvPr>
          <p:cNvSpPr/>
          <p:nvPr/>
        </p:nvSpPr>
        <p:spPr>
          <a:xfrm>
            <a:off x="4723410" y="5225143"/>
            <a:ext cx="2897579" cy="118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Exit Quiz!</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56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Why Do We Register Litters?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r>
              <a:rPr lang="en-US" sz="2800" dirty="0" smtClean="0">
                <a:latin typeface="Times New Roman" charset="0"/>
                <a:ea typeface="Times New Roman" charset="0"/>
                <a:cs typeface="Times New Roman" charset="0"/>
              </a:rPr>
              <a:t>We register swine in order to identify a pig as a purebred.  </a:t>
            </a:r>
          </a:p>
          <a:p>
            <a:r>
              <a:rPr lang="en-US" sz="2800" dirty="0" smtClean="0">
                <a:latin typeface="Times New Roman" charset="0"/>
                <a:ea typeface="Times New Roman" charset="0"/>
                <a:cs typeface="Times New Roman" charset="0"/>
              </a:rPr>
              <a:t>To be registered, both the sire and dam of the pig have also been registered in the same respective breed. </a:t>
            </a:r>
          </a:p>
          <a:p>
            <a:r>
              <a:rPr lang="en-US" sz="2800" dirty="0" smtClean="0">
                <a:latin typeface="Times New Roman" charset="0"/>
                <a:ea typeface="Times New Roman" charset="0"/>
                <a:cs typeface="Times New Roman" charset="0"/>
              </a:rPr>
              <a:t>Registration helps track the genetic makeup of your pig and can assist with marketing your animals for show and sale.</a:t>
            </a:r>
          </a:p>
          <a:p>
            <a:r>
              <a:rPr lang="en-US" sz="2800" dirty="0" smtClean="0">
                <a:latin typeface="Times New Roman" charset="0"/>
                <a:ea typeface="Times New Roman" charset="0"/>
                <a:cs typeface="Times New Roman" charset="0"/>
              </a:rPr>
              <a:t>Once your animal is properly registered, you will be mailed a registration paper, also called a </a:t>
            </a:r>
            <a:r>
              <a:rPr lang="en-US" sz="2800" b="1" dirty="0" smtClean="0">
                <a:latin typeface="Times New Roman" charset="0"/>
                <a:ea typeface="Times New Roman" charset="0"/>
                <a:cs typeface="Times New Roman" charset="0"/>
              </a:rPr>
              <a:t>pedigree</a:t>
            </a:r>
            <a:r>
              <a:rPr lang="en-US" sz="2800" dirty="0" smtClean="0">
                <a:latin typeface="Times New Roman" charset="0"/>
                <a:ea typeface="Times New Roman" charset="0"/>
                <a:cs typeface="Times New Roman" charset="0"/>
              </a:rPr>
              <a:t>. </a:t>
            </a:r>
          </a:p>
          <a:p>
            <a:r>
              <a:rPr lang="en-US" sz="2800" dirty="0" smtClean="0">
                <a:latin typeface="Times New Roman" charset="0"/>
                <a:ea typeface="Times New Roman" charset="0"/>
                <a:cs typeface="Times New Roman" charset="0"/>
              </a:rPr>
              <a:t>A pedigree contains useful information and should be able to be read and understood by the owner of the pig.</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47353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Try Again!</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sz="4000" dirty="0" smtClean="0">
                <a:latin typeface="Times New Roman" panose="02020603050405020304" pitchFamily="18" charset="0"/>
                <a:cs typeface="Times New Roman" panose="02020603050405020304" pitchFamily="18" charset="0"/>
              </a:rPr>
              <a:t>This is true.  Keep reading the choices in regards to </a:t>
            </a:r>
            <a:r>
              <a:rPr lang="en-US" sz="4000" dirty="0" err="1" smtClean="0">
                <a:latin typeface="Times New Roman" panose="02020603050405020304" pitchFamily="18" charset="0"/>
                <a:cs typeface="Times New Roman" panose="02020603050405020304" pitchFamily="18" charset="0"/>
              </a:rPr>
              <a:t>backfat</a:t>
            </a:r>
            <a:r>
              <a:rPr lang="en-US" sz="4000" dirty="0" smtClean="0">
                <a:latin typeface="Times New Roman" panose="02020603050405020304" pitchFamily="18" charset="0"/>
                <a:cs typeface="Times New Roman" panose="02020603050405020304" pitchFamily="18" charset="0"/>
              </a:rPr>
              <a:t>.</a:t>
            </a:r>
          </a:p>
          <a:p>
            <a:pPr marL="0" indent="0" algn="ctr">
              <a:buNone/>
            </a:pPr>
            <a:r>
              <a:rPr lang="en-US" sz="4000" dirty="0" smtClean="0">
                <a:latin typeface="Times New Roman" panose="02020603050405020304" pitchFamily="18" charset="0"/>
                <a:cs typeface="Times New Roman" panose="02020603050405020304" pitchFamily="18" charset="0"/>
              </a:rPr>
              <a:t>Keep up the hard work!</a:t>
            </a:r>
          </a:p>
          <a:p>
            <a:pPr marL="0" indent="0" algn="ctr">
              <a:buNone/>
            </a:pPr>
            <a:endParaRPr lang="en-US" sz="4000" dirty="0"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
        <p:nvSpPr>
          <p:cNvPr id="4" name="Rectangle 3">
            <a:hlinkClick r:id="rId2" action="ppaction://hlinksldjump"/>
          </p:cNvPr>
          <p:cNvSpPr/>
          <p:nvPr/>
        </p:nvSpPr>
        <p:spPr>
          <a:xfrm>
            <a:off x="4723410" y="5225143"/>
            <a:ext cx="2897579" cy="118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Back to Question!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976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dirty="0" smtClean="0">
                <a:latin typeface="Times New Roman" panose="02020603050405020304" pitchFamily="18" charset="0"/>
                <a:cs typeface="Times New Roman" panose="02020603050405020304" pitchFamily="18" charset="0"/>
              </a:rPr>
              <a:t>You have successfully completed the “Pedigree” resource.  Continue to work through the various subjects to become more knowledgeable.</a:t>
            </a:r>
            <a:endParaRPr lang="en-US" sz="4000" dirty="0">
              <a:latin typeface="Times New Roman" panose="02020603050405020304" pitchFamily="18" charset="0"/>
              <a:cs typeface="Times New Roman" panose="02020603050405020304" pitchFamily="18" charset="0"/>
            </a:endParaRPr>
          </a:p>
        </p:txBody>
      </p:sp>
      <p:sp>
        <p:nvSpPr>
          <p:cNvPr id="4" name="Rectangle 3"/>
          <p:cNvSpPr/>
          <p:nvPr/>
        </p:nvSpPr>
        <p:spPr>
          <a:xfrm>
            <a:off x="3822410" y="675398"/>
            <a:ext cx="4333430"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GREAT JOB!</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495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Do We Register Crossbreds?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r>
              <a:rPr lang="en-US" sz="2800" dirty="0" smtClean="0">
                <a:latin typeface="Times New Roman" charset="0"/>
                <a:ea typeface="Times New Roman" charset="0"/>
                <a:cs typeface="Times New Roman" charset="0"/>
              </a:rPr>
              <a:t>Crossbreds do NOT get registered and therefore do NOT receive a pedigree.  </a:t>
            </a:r>
          </a:p>
          <a:p>
            <a:r>
              <a:rPr lang="en-US" sz="2800" dirty="0" smtClean="0">
                <a:latin typeface="Times New Roman" charset="0"/>
                <a:ea typeface="Times New Roman" charset="0"/>
                <a:cs typeface="Times New Roman" charset="0"/>
              </a:rPr>
              <a:t>A crossbred can be a result of two other crossbreds, one crossbred and one purebred, or two purebreds of different breeds.  </a:t>
            </a:r>
          </a:p>
          <a:p>
            <a:r>
              <a:rPr lang="en-US" sz="2800" dirty="0" smtClean="0">
                <a:latin typeface="Times New Roman" charset="0"/>
                <a:ea typeface="Times New Roman" charset="0"/>
                <a:cs typeface="Times New Roman" charset="0"/>
              </a:rPr>
              <a:t>For this purpose, crossbred gilts are shown by weight because there is no official document to verify their birth date.</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70465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How Do We Read a Pedigree?</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r>
              <a:rPr lang="en-US" sz="2800" dirty="0" smtClean="0">
                <a:latin typeface="Times New Roman" charset="0"/>
                <a:ea typeface="Times New Roman" charset="0"/>
                <a:cs typeface="Times New Roman" charset="0"/>
              </a:rPr>
              <a:t>The following slides contain an example of a pedigree. </a:t>
            </a:r>
          </a:p>
          <a:p>
            <a:r>
              <a:rPr lang="en-US" sz="2800" dirty="0" smtClean="0">
                <a:latin typeface="Times New Roman" charset="0"/>
                <a:ea typeface="Times New Roman" charset="0"/>
                <a:cs typeface="Times New Roman" charset="0"/>
              </a:rPr>
              <a:t>Please look at this pedigree and identify the parts that are outlined. </a:t>
            </a:r>
          </a:p>
          <a:p>
            <a:r>
              <a:rPr lang="en-US" sz="2800" dirty="0" smtClean="0">
                <a:latin typeface="Times New Roman" charset="0"/>
                <a:ea typeface="Times New Roman" charset="0"/>
                <a:cs typeface="Times New Roman" charset="0"/>
              </a:rPr>
              <a:t>It is important to know where each item is located and what it represents so you can tell others about your animals. </a:t>
            </a:r>
          </a:p>
          <a:p>
            <a:r>
              <a:rPr lang="en-US" sz="2800" dirty="0" smtClean="0">
                <a:latin typeface="Times New Roman" charset="0"/>
                <a:ea typeface="Times New Roman" charset="0"/>
                <a:cs typeface="Times New Roman" charset="0"/>
              </a:rPr>
              <a:t>Pedigrees are also a fair topic for questions in showmanship.</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11570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129" y="735795"/>
            <a:ext cx="8568365" cy="5709139"/>
          </a:xfrm>
          <a:prstGeom prst="rect">
            <a:avLst/>
          </a:prstGeom>
        </p:spPr>
      </p:pic>
      <p:sp>
        <p:nvSpPr>
          <p:cNvPr id="5" name="Oval 4"/>
          <p:cNvSpPr/>
          <p:nvPr/>
        </p:nvSpPr>
        <p:spPr>
          <a:xfrm>
            <a:off x="320210" y="1102659"/>
            <a:ext cx="2084295" cy="1385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662493" y="9490"/>
            <a:ext cx="3506645" cy="6463308"/>
          </a:xfrm>
          <a:prstGeom prst="rect">
            <a:avLst/>
          </a:prstGeom>
          <a:noFill/>
        </p:spPr>
        <p:txBody>
          <a:bodyPr wrap="square" rtlCol="0">
            <a:spAutoFit/>
          </a:bodyPr>
          <a:lstStyle/>
          <a:p>
            <a:r>
              <a:rPr lang="en-US" sz="1600" dirty="0" smtClean="0">
                <a:latin typeface="Times New Roman" charset="0"/>
                <a:ea typeface="Times New Roman" charset="0"/>
                <a:cs typeface="Times New Roman" charset="0"/>
              </a:rPr>
              <a:t>The upper left corner contains basic information to identify the animal.</a:t>
            </a:r>
          </a:p>
          <a:p>
            <a:endParaRPr lang="en-US" sz="1600" dirty="0" smtClean="0">
              <a:latin typeface="Times New Roman" charset="0"/>
              <a:ea typeface="Times New Roman" charset="0"/>
              <a:cs typeface="Times New Roman" charset="0"/>
            </a:endParaRPr>
          </a:p>
          <a:p>
            <a:r>
              <a:rPr lang="en-US" sz="1600" b="1" dirty="0" smtClean="0">
                <a:latin typeface="Times New Roman" charset="0"/>
                <a:ea typeface="Times New Roman" charset="0"/>
                <a:cs typeface="Times New Roman" charset="0"/>
              </a:rPr>
              <a:t>Registration Number: </a:t>
            </a:r>
            <a:r>
              <a:rPr lang="en-US" sz="1600" dirty="0" smtClean="0">
                <a:latin typeface="Times New Roman" charset="0"/>
                <a:ea typeface="Times New Roman" charset="0"/>
                <a:cs typeface="Times New Roman" charset="0"/>
              </a:rPr>
              <a:t>This specifically identifies the individual registration number for that pig.  It can be tracked in the registration database.  Each Animal has their own unique Registration Number. In a litter of pigs, all pigs have the same first six numbers, then the last three are different. The last three numbers correspond to each pigs individual ear notch. </a:t>
            </a:r>
          </a:p>
          <a:p>
            <a:endParaRPr lang="en-US" sz="1000" dirty="0" smtClean="0">
              <a:latin typeface="Times New Roman" charset="0"/>
              <a:ea typeface="Times New Roman" charset="0"/>
              <a:cs typeface="Times New Roman" charset="0"/>
            </a:endParaRPr>
          </a:p>
          <a:p>
            <a:r>
              <a:rPr lang="en-US" sz="1600" b="1" dirty="0" smtClean="0">
                <a:latin typeface="Times New Roman" charset="0"/>
                <a:ea typeface="Times New Roman" charset="0"/>
                <a:cs typeface="Times New Roman" charset="0"/>
              </a:rPr>
              <a:t>Sex: </a:t>
            </a:r>
            <a:r>
              <a:rPr lang="en-US" sz="1600" dirty="0" smtClean="0">
                <a:latin typeface="Times New Roman" charset="0"/>
                <a:ea typeface="Times New Roman" charset="0"/>
                <a:cs typeface="Times New Roman" charset="0"/>
              </a:rPr>
              <a:t>This area will signify the sex.  It will typically say “gilt” or “boar”.</a:t>
            </a:r>
          </a:p>
          <a:p>
            <a:endParaRPr lang="en-US" sz="900" dirty="0" smtClean="0">
              <a:latin typeface="Times New Roman" charset="0"/>
              <a:ea typeface="Times New Roman" charset="0"/>
              <a:cs typeface="Times New Roman" charset="0"/>
            </a:endParaRPr>
          </a:p>
          <a:p>
            <a:r>
              <a:rPr lang="en-US" sz="1600" b="1" dirty="0" smtClean="0">
                <a:latin typeface="Times New Roman" charset="0"/>
                <a:ea typeface="Times New Roman" charset="0"/>
                <a:cs typeface="Times New Roman" charset="0"/>
              </a:rPr>
              <a:t>Ear Notch: </a:t>
            </a:r>
            <a:r>
              <a:rPr lang="en-US" sz="1600" dirty="0" smtClean="0">
                <a:latin typeface="Times New Roman" charset="0"/>
                <a:ea typeface="Times New Roman" charset="0"/>
                <a:cs typeface="Times New Roman" charset="0"/>
              </a:rPr>
              <a:t>The ear notch is the pig’s identification notch from the farm.  See Ear Notching resource for more assistance.</a:t>
            </a:r>
          </a:p>
          <a:p>
            <a:endParaRPr lang="en-US" sz="1100" dirty="0" smtClean="0">
              <a:latin typeface="Times New Roman" charset="0"/>
              <a:ea typeface="Times New Roman" charset="0"/>
              <a:cs typeface="Times New Roman" charset="0"/>
            </a:endParaRPr>
          </a:p>
          <a:p>
            <a:r>
              <a:rPr lang="en-US" sz="1600" b="1" dirty="0" smtClean="0">
                <a:latin typeface="Times New Roman" charset="0"/>
                <a:ea typeface="Times New Roman" charset="0"/>
                <a:cs typeface="Times New Roman" charset="0"/>
              </a:rPr>
              <a:t>Date Born: </a:t>
            </a:r>
            <a:r>
              <a:rPr lang="en-US" sz="1600" dirty="0" smtClean="0">
                <a:latin typeface="Times New Roman" charset="0"/>
                <a:ea typeface="Times New Roman" charset="0"/>
                <a:cs typeface="Times New Roman" charset="0"/>
              </a:rPr>
              <a:t>The birth date of the animal is shown here.  This is important because it often determines what class the pig will go in or even if it is eligible for the show.</a:t>
            </a:r>
            <a:endParaRPr lang="en-US" sz="1600" b="1" dirty="0" smtClean="0">
              <a:latin typeface="Times New Roman" charset="0"/>
              <a:ea typeface="Times New Roman" charset="0"/>
              <a:cs typeface="Times New Roman" charset="0"/>
            </a:endParaRPr>
          </a:p>
        </p:txBody>
      </p:sp>
      <p:sp>
        <p:nvSpPr>
          <p:cNvPr id="2" name="Rectangle 1"/>
          <p:cNvSpPr/>
          <p:nvPr/>
        </p:nvSpPr>
        <p:spPr>
          <a:xfrm>
            <a:off x="2029661" y="24439"/>
            <a:ext cx="59045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Reading a Pedigree</a:t>
            </a:r>
            <a:endParaRPr lang="en-US" sz="5400" b="1" cap="none" spc="0"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33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830" y="532404"/>
            <a:ext cx="8356988" cy="5568297"/>
          </a:xfrm>
          <a:prstGeom prst="rect">
            <a:avLst/>
          </a:prstGeom>
        </p:spPr>
      </p:pic>
      <p:sp>
        <p:nvSpPr>
          <p:cNvPr id="3" name="Oval 2"/>
          <p:cNvSpPr/>
          <p:nvPr/>
        </p:nvSpPr>
        <p:spPr>
          <a:xfrm>
            <a:off x="317692" y="2635624"/>
            <a:ext cx="2062437" cy="7799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39217" y="209432"/>
            <a:ext cx="3281275" cy="6463308"/>
          </a:xfrm>
          <a:prstGeom prst="rect">
            <a:avLst/>
          </a:prstGeom>
          <a:noFill/>
        </p:spPr>
        <p:txBody>
          <a:bodyPr wrap="square" rtlCol="0">
            <a:spAutoFit/>
          </a:bodyPr>
          <a:lstStyle/>
          <a:p>
            <a:r>
              <a:rPr lang="en-US" dirty="0" smtClean="0">
                <a:latin typeface="Times New Roman" charset="0"/>
                <a:ea typeface="Times New Roman" charset="0"/>
                <a:cs typeface="Times New Roman" charset="0"/>
              </a:rPr>
              <a:t>This area outlines details about the litter that the pig was born into.</a:t>
            </a:r>
          </a:p>
          <a:p>
            <a:endParaRPr lang="en-US" dirty="0" smtClean="0">
              <a:latin typeface="Times New Roman" charset="0"/>
              <a:ea typeface="Times New Roman" charset="0"/>
              <a:cs typeface="Times New Roman" charset="0"/>
            </a:endParaRPr>
          </a:p>
          <a:p>
            <a:r>
              <a:rPr lang="en-US" b="1" dirty="0" smtClean="0">
                <a:latin typeface="Times New Roman" charset="0"/>
                <a:ea typeface="Times New Roman" charset="0"/>
                <a:cs typeface="Times New Roman" charset="0"/>
              </a:rPr>
              <a:t>Total Born: </a:t>
            </a:r>
            <a:r>
              <a:rPr lang="en-US" dirty="0" smtClean="0">
                <a:latin typeface="Times New Roman" charset="0"/>
                <a:ea typeface="Times New Roman" charset="0"/>
                <a:cs typeface="Times New Roman" charset="0"/>
              </a:rPr>
              <a:t>This number signifies the total number of pigs that were born in the litter.</a:t>
            </a:r>
          </a:p>
          <a:p>
            <a:endParaRPr lang="en-US" dirty="0" smtClean="0">
              <a:latin typeface="Times New Roman" charset="0"/>
              <a:ea typeface="Times New Roman" charset="0"/>
              <a:cs typeface="Times New Roman" charset="0"/>
            </a:endParaRPr>
          </a:p>
          <a:p>
            <a:r>
              <a:rPr lang="en-US" b="1" dirty="0" smtClean="0">
                <a:latin typeface="Times New Roman" charset="0"/>
                <a:ea typeface="Times New Roman" charset="0"/>
                <a:cs typeface="Times New Roman" charset="0"/>
              </a:rPr>
              <a:t>Born Alive: </a:t>
            </a:r>
            <a:r>
              <a:rPr lang="en-US" dirty="0" smtClean="0">
                <a:latin typeface="Times New Roman" charset="0"/>
                <a:ea typeface="Times New Roman" charset="0"/>
                <a:cs typeface="Times New Roman" charset="0"/>
              </a:rPr>
              <a:t>This number identifies how many out of the total number born were born alive. </a:t>
            </a:r>
          </a:p>
          <a:p>
            <a:endParaRPr lang="en-US" dirty="0" smtClean="0">
              <a:latin typeface="Times New Roman" charset="0"/>
              <a:ea typeface="Times New Roman" charset="0"/>
              <a:cs typeface="Times New Roman" charset="0"/>
            </a:endParaRPr>
          </a:p>
          <a:p>
            <a:r>
              <a:rPr lang="en-US" b="1" dirty="0" smtClean="0">
                <a:latin typeface="Times New Roman" charset="0"/>
                <a:ea typeface="Times New Roman" charset="0"/>
                <a:cs typeface="Times New Roman" charset="0"/>
              </a:rPr>
              <a:t>No. Weaned: </a:t>
            </a:r>
            <a:r>
              <a:rPr lang="en-US" dirty="0" smtClean="0">
                <a:latin typeface="Times New Roman" charset="0"/>
                <a:ea typeface="Times New Roman" charset="0"/>
                <a:cs typeface="Times New Roman" charset="0"/>
              </a:rPr>
              <a:t>This number signifies the total number that were weaned off of the sow.</a:t>
            </a:r>
          </a:p>
          <a:p>
            <a:endParaRPr lang="en-US" b="1" dirty="0">
              <a:latin typeface="Times New Roman" charset="0"/>
              <a:ea typeface="Times New Roman" charset="0"/>
              <a:cs typeface="Times New Roman" charset="0"/>
            </a:endParaRPr>
          </a:p>
          <a:p>
            <a:r>
              <a:rPr lang="en-US" b="1" dirty="0" smtClean="0">
                <a:latin typeface="Times New Roman" charset="0"/>
                <a:ea typeface="Times New Roman" charset="0"/>
                <a:cs typeface="Times New Roman" charset="0"/>
              </a:rPr>
              <a:t>All of this information can provide insight into the birthing and mothering capabilities of the sow based on genetics.</a:t>
            </a:r>
          </a:p>
          <a:p>
            <a:endParaRPr lang="en-US" dirty="0"/>
          </a:p>
        </p:txBody>
      </p:sp>
    </p:spTree>
    <p:extLst>
      <p:ext uri="{BB962C8B-B14F-4D97-AF65-F5344CB8AC3E}">
        <p14:creationId xmlns:p14="http://schemas.microsoft.com/office/powerpoint/2010/main" val="68220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529" y="851097"/>
            <a:ext cx="8147448" cy="5428680"/>
          </a:xfrm>
          <a:prstGeom prst="rect">
            <a:avLst/>
          </a:prstGeom>
        </p:spPr>
      </p:pic>
      <p:sp>
        <p:nvSpPr>
          <p:cNvPr id="3" name="Oval 2"/>
          <p:cNvSpPr/>
          <p:nvPr/>
        </p:nvSpPr>
        <p:spPr>
          <a:xfrm>
            <a:off x="575704" y="3388659"/>
            <a:ext cx="3028108" cy="1385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20418" y="77613"/>
            <a:ext cx="3281275" cy="5632311"/>
          </a:xfrm>
          <a:prstGeom prst="rect">
            <a:avLst/>
          </a:prstGeom>
          <a:noFill/>
        </p:spPr>
        <p:txBody>
          <a:bodyPr wrap="square" rtlCol="0">
            <a:spAutoFit/>
          </a:bodyPr>
          <a:lstStyle/>
          <a:p>
            <a:r>
              <a:rPr lang="en-US" dirty="0" smtClean="0">
                <a:latin typeface="Times New Roman" charset="0"/>
                <a:ea typeface="Times New Roman" charset="0"/>
                <a:cs typeface="Times New Roman" charset="0"/>
              </a:rPr>
              <a:t>This area in the lower left corner contains the breeder information.  All registered breeders have a Breeder number and a herdmark. </a:t>
            </a:r>
          </a:p>
          <a:p>
            <a:r>
              <a:rPr lang="en-US" dirty="0" smtClean="0">
                <a:latin typeface="Times New Roman" charset="0"/>
                <a:ea typeface="Times New Roman" charset="0"/>
                <a:cs typeface="Times New Roman" charset="0"/>
              </a:rPr>
              <a:t> </a:t>
            </a:r>
          </a:p>
          <a:p>
            <a:r>
              <a:rPr lang="en-US" dirty="0" smtClean="0">
                <a:latin typeface="Times New Roman" charset="0"/>
                <a:ea typeface="Times New Roman" charset="0"/>
                <a:cs typeface="Times New Roman" charset="0"/>
              </a:rPr>
              <a:t>The </a:t>
            </a:r>
            <a:r>
              <a:rPr lang="en-US" b="1" dirty="0" smtClean="0">
                <a:latin typeface="Times New Roman" charset="0"/>
                <a:ea typeface="Times New Roman" charset="0"/>
                <a:cs typeface="Times New Roman" charset="0"/>
              </a:rPr>
              <a:t>breeder number </a:t>
            </a:r>
            <a:r>
              <a:rPr lang="en-US" dirty="0" smtClean="0">
                <a:latin typeface="Times New Roman" charset="0"/>
                <a:ea typeface="Times New Roman" charset="0"/>
                <a:cs typeface="Times New Roman" charset="0"/>
              </a:rPr>
              <a:t>is signified on the pedigree. This is a number that is assigned to you by the National Swine Registry.</a:t>
            </a:r>
          </a:p>
          <a:p>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The </a:t>
            </a:r>
            <a:r>
              <a:rPr lang="en-US" b="1" dirty="0" smtClean="0">
                <a:latin typeface="Times New Roman" charset="0"/>
                <a:ea typeface="Times New Roman" charset="0"/>
                <a:cs typeface="Times New Roman" charset="0"/>
              </a:rPr>
              <a:t>breeder </a:t>
            </a:r>
            <a:r>
              <a:rPr lang="en-US" dirty="0" smtClean="0">
                <a:latin typeface="Times New Roman" charset="0"/>
                <a:ea typeface="Times New Roman" charset="0"/>
                <a:cs typeface="Times New Roman" charset="0"/>
              </a:rPr>
              <a:t>is also shown on the pedigree.  The breeder could be an individual, multiple people, or a business/organization.  In cases of businesses and organizations, the main contact is often signified by the use of C/O before their name.  The full mailing address of the breeder is often included.</a:t>
            </a:r>
          </a:p>
        </p:txBody>
      </p:sp>
    </p:spTree>
    <p:extLst>
      <p:ext uri="{BB962C8B-B14F-4D97-AF65-F5344CB8AC3E}">
        <p14:creationId xmlns:p14="http://schemas.microsoft.com/office/powerpoint/2010/main" val="124325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779" y="756967"/>
            <a:ext cx="8259222" cy="5503156"/>
          </a:xfrm>
          <a:prstGeom prst="rect">
            <a:avLst/>
          </a:prstGeom>
        </p:spPr>
      </p:pic>
      <p:sp>
        <p:nvSpPr>
          <p:cNvPr id="3" name="Oval 2"/>
          <p:cNvSpPr/>
          <p:nvPr/>
        </p:nvSpPr>
        <p:spPr>
          <a:xfrm>
            <a:off x="621323" y="1282106"/>
            <a:ext cx="8078924" cy="2563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59634" y="836"/>
            <a:ext cx="3424366" cy="6555641"/>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This area of the pedigree outlines the total genetic makeup of the animal.  </a:t>
            </a:r>
          </a:p>
          <a:p>
            <a:endParaRPr lang="en-US" sz="2000" dirty="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On the far left, the individual name and registration number for the pig is identified.</a:t>
            </a:r>
          </a:p>
          <a:p>
            <a:endParaRPr lang="en-US" sz="2000" dirty="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As we move right, we are given information on the </a:t>
            </a:r>
            <a:r>
              <a:rPr lang="en-US" sz="2000" b="1" dirty="0" smtClean="0">
                <a:latin typeface="Times New Roman" charset="0"/>
                <a:ea typeface="Times New Roman" charset="0"/>
                <a:cs typeface="Times New Roman" charset="0"/>
              </a:rPr>
              <a:t>sire </a:t>
            </a:r>
            <a:r>
              <a:rPr lang="en-US" sz="2000" dirty="0" smtClean="0">
                <a:latin typeface="Times New Roman" charset="0"/>
                <a:ea typeface="Times New Roman" charset="0"/>
                <a:cs typeface="Times New Roman" charset="0"/>
              </a:rPr>
              <a:t>(the father) and the </a:t>
            </a:r>
            <a:r>
              <a:rPr lang="en-US" sz="2000" b="1" dirty="0" smtClean="0">
                <a:latin typeface="Times New Roman" charset="0"/>
                <a:ea typeface="Times New Roman" charset="0"/>
                <a:cs typeface="Times New Roman" charset="0"/>
              </a:rPr>
              <a:t>dam</a:t>
            </a:r>
            <a:r>
              <a:rPr lang="en-US" sz="2000" dirty="0" smtClean="0">
                <a:latin typeface="Times New Roman" charset="0"/>
                <a:ea typeface="Times New Roman" charset="0"/>
                <a:cs typeface="Times New Roman" charset="0"/>
              </a:rPr>
              <a:t> (the mother). The sire’s information is listed on top and the dam’s information is listed on the bottom</a:t>
            </a:r>
          </a:p>
          <a:p>
            <a:endParaRPr lang="en-US" sz="2000" dirty="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Continuing right, both the dam and the sire have information on their parents listed, as </a:t>
            </a:r>
            <a:r>
              <a:rPr lang="en-US" sz="2000" b="1" dirty="0" smtClean="0">
                <a:latin typeface="Times New Roman" charset="0"/>
                <a:ea typeface="Times New Roman" charset="0"/>
                <a:cs typeface="Times New Roman" charset="0"/>
              </a:rPr>
              <a:t>sire of sire, dam of sire, sire of dam, and dam of dam.  </a:t>
            </a:r>
            <a:endParaRPr lang="en-US" sz="20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18519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TotalTime>
  <Words>1555</Words>
  <Application>Microsoft Office PowerPoint</Application>
  <PresentationFormat>Widescreen</PresentationFormat>
  <Paragraphs>152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Pedigrees</vt:lpstr>
      <vt:lpstr>Learning Objectives</vt:lpstr>
      <vt:lpstr>Why Do We Register Litters?</vt:lpstr>
      <vt:lpstr>Do We Register Crossbreds?</vt:lpstr>
      <vt:lpstr>How Do We Read a Pedigree?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Check!</vt:lpstr>
      <vt:lpstr>1. The litter of a Yorkshire boar and a Hampshire sow can be registered as a purebred litter.</vt:lpstr>
      <vt:lpstr>CORRECT! </vt:lpstr>
      <vt:lpstr>Try Again!</vt:lpstr>
      <vt:lpstr>2. What is the registration number of the dam? </vt:lpstr>
      <vt:lpstr>CORRECT! </vt:lpstr>
      <vt:lpstr>Try Again!</vt:lpstr>
      <vt:lpstr>3. What is the date of birth of this pig?</vt:lpstr>
      <vt:lpstr>CORRECT! </vt:lpstr>
      <vt:lpstr>Try Again!</vt:lpstr>
      <vt:lpstr>4. A pig with an SPI of 102.5 is more desirable than one that has an SPI of 96.8.</vt:lpstr>
      <vt:lpstr>CORRECT! </vt:lpstr>
      <vt:lpstr>Try Again!</vt:lpstr>
      <vt:lpstr>5. Which of the following is NOT true about backfat?</vt:lpstr>
      <vt:lpstr>CORRECT! </vt:lpstr>
      <vt:lpstr>Try Again!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Brunt</dc:creator>
  <cp:lastModifiedBy>NJSAIntern</cp:lastModifiedBy>
  <cp:revision>44</cp:revision>
  <dcterms:created xsi:type="dcterms:W3CDTF">2016-03-29T11:16:58Z</dcterms:created>
  <dcterms:modified xsi:type="dcterms:W3CDTF">2017-03-24T14:39:41Z</dcterms:modified>
</cp:coreProperties>
</file>